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6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7" r:id="rId31"/>
    <p:sldId id="284" r:id="rId32"/>
    <p:sldId id="286" r:id="rId33"/>
    <p:sldId id="288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26"/>
  </p:normalViewPr>
  <p:slideViewPr>
    <p:cSldViewPr snapToGrid="0" snapToObjects="1">
      <p:cViewPr>
        <p:scale>
          <a:sx n="100" d="100"/>
          <a:sy n="100" d="100"/>
        </p:scale>
        <p:origin x="76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134C7-5805-494D-B52C-BCE7CA076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7F949-3E27-F047-B14C-DB3539BDA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7EF677-16F1-534C-BFDB-7EF97D5CC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946EAC-7386-A64B-B4F1-321B795D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0D68F4-7596-3D48-AE55-CB18B990B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300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14C82-47FA-4A43-94F3-54B1DAE54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1B6102-0057-FE4B-8AE7-37563740A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8132BA-CC71-DF42-987E-EDAC9FA99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3B34BA-41DE-AF40-B6B2-82244FC39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5A0355-3F84-6F49-AB43-47A903839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746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67E88F-8057-E944-AA6E-D299F62149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62D670-D3B3-344B-A17D-47BA88BEC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A10CF0-E530-7D41-9AEA-19DEACDC8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8AE9A5-9D2C-3340-A397-2DB4132B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0C1640-CF90-EF42-8EC1-6EDB6B762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200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FF9E67-30AC-9D4E-8BD7-22D8BC1A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EDFA87-04CF-1945-8BE2-546190D7F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A39C51-8AE0-B74A-973C-E6D75777E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FDD6C3-3EBF-7A4F-8EDC-31DCD0A84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20FBFB-147D-134E-95AA-676561F0F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8444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CA764-FCCE-3C4E-A4D8-9CBB9DDF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80F0C8-0C68-4448-B988-6D9F30BAB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2B02A4-4441-7A47-B156-855CA30A5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4908FF-7FA6-024A-9EAC-EE132DE6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BA95F1-7BB3-504C-B508-FE8E7DDA7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11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EB44C-ECB5-D84E-BC2C-5A65803C6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3681BF-EB06-6440-89B6-721F1D0CC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CC49C8-D7E8-C948-9305-9DDB8AC77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5801B3-2E3D-C74E-BFD7-34EC18059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5893B6-50AC-DC48-98E7-4A7B944B9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72F69A-6C03-B54D-A19F-197043E5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0596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4E158-2BFA-494E-A27D-5AD7E77B2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FB0109-F150-2044-8D5D-8B832B856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13340D-15FC-664A-A321-DAE22B470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F083DF3-09DE-4840-9BB2-DE4D5A235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44ED48-B8E1-BA45-A4B0-8E9A1ED402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036F6E7-FF55-8642-ACBE-8437DA4E0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3F77EED-E785-1340-9EC3-1229FF8D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F684AA3-07B1-0245-9486-015D443F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6030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3B875-D2A6-1D4B-AE3F-18AA734C4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49EC65D-9D6E-EE42-A140-3CC594CF2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40C57C5-95DF-C549-8538-7E526437C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551CFE-E270-2C4B-99FC-A2E2EED1A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7623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6E7C2B8-305F-EC41-89F6-11CC0B08F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8A1F1B2-FFB4-6949-A432-52DB0ADAB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632F28-42EC-AF46-83F4-80F57CFD2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6177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D41AF6-D1D7-A44E-B57B-05E2DEBA1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D87749-A813-7643-9896-EFB4B307E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5A5331D-3488-7D4B-8B93-E1ED85A2C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87357C-2718-7B4D-B1BD-3DACC2DDB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3BC60F-0A7D-494B-8AF8-71DC6F1C9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8522C7-A54A-C84A-B4EA-A29623445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766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4EC931-E51E-D741-9F5A-D0608F30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42112A-424A-9C47-928C-C304F298F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865620-3729-6D42-983B-C0C0C5E2F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75B8F2-3311-0341-BDDA-AE3BDE5C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3F2C45-A1C5-2945-8144-DF653FB3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258315-76DC-F840-9FAD-75F5909D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3451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6ED7BDF-125E-1D45-986D-E53A2223D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EA3395-C561-7A4F-8DC8-97401BFD3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60C0FE-3D9A-9549-8292-8BB87745D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792D7-E3CC-574C-9EE6-FBC6B20406A0}" type="datetimeFigureOut">
              <a:rPr kumimoji="1" lang="zh-CN" altLang="en-US" smtClean="0"/>
              <a:t>2019/5/29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976544-FCC0-5542-9D5D-E2AD48BDF0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11A65E-EBE9-854F-AE6B-DF3A791E7B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00AAE-48F3-A345-A2E0-9FA38F314DC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3152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hyperlink" Target="mailto:liangxiao010@sjtu.edu.cn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94636C2-868B-E54C-B818-35B3C7739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kumimoji="1" lang="zh-CN" altLang="en-US" dirty="0"/>
              <a:t>申请经验分享</a:t>
            </a:r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7EBE86E-ACBC-BE4C-9E4C-254B18AE9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kumimoji="1" lang="zh-CN" altLang="en-US" dirty="0"/>
              <a:t>梁笑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2019.6.5</a:t>
            </a:r>
            <a:endParaRPr kumimoji="1" lang="zh-CN" alt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398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B430A4B-BB15-BD4F-96F6-7AD00F96A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707" y="0"/>
            <a:ext cx="91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15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487F94-0226-174D-88DA-40C6F25B2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49" y="0"/>
            <a:ext cx="9147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457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8ADF455-B276-584E-A0BB-809580CF9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61" y="0"/>
            <a:ext cx="9171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32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D7F005-FCD3-7546-914B-5BEF0E1E6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796" y="0"/>
            <a:ext cx="91564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0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FDC6155-6AE2-884A-B5FB-51B53521E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673" y="0"/>
            <a:ext cx="9190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6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D572B73-6E9A-DD44-ADDF-8ADBCDA4E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61" y="0"/>
            <a:ext cx="9171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65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E799BCD-E59B-514B-A579-A534F059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673" y="14514"/>
            <a:ext cx="9190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5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58B0EB8-60DD-9746-9F5F-278293E6B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673" y="0"/>
            <a:ext cx="9190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27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8A51AFF-936E-7148-839D-87009D29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186" y="0"/>
            <a:ext cx="91316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8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DEA5470-D421-2044-A8A4-FC7AF08C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en-US" altLang="zh-CN" sz="4800" dirty="0">
                <a:solidFill>
                  <a:srgbClr val="FFFFFF"/>
                </a:solidFill>
              </a:rPr>
              <a:t>My </a:t>
            </a:r>
            <a:r>
              <a:rPr kumimoji="1" lang="en-US" altLang="zh-CN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CV</a:t>
            </a:r>
          </a:p>
        </p:txBody>
      </p:sp>
      <p:pic>
        <p:nvPicPr>
          <p:cNvPr id="5" name="图片 4" descr="图片包含 文字, 屏幕截图&#10;&#10;描述已自动生成">
            <a:extLst>
              <a:ext uri="{FF2B5EF4-FFF2-40B4-BE49-F238E27FC236}">
                <a16:creationId xmlns:a16="http://schemas.microsoft.com/office/drawing/2014/main" id="{8DF4CB47-3E08-0448-9538-0E2AEAAA4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743" y="-18140"/>
            <a:ext cx="4864869" cy="687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12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92305C-1731-C249-90CB-21F534D6B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30" y="2494156"/>
            <a:ext cx="2899189" cy="436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en-US" altLang="zh-CN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CE3872-9D51-CF43-BF23-7DB7B7EC5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3697" y="706244"/>
            <a:ext cx="4158637" cy="554424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1700" b="1" dirty="0"/>
              <a:t>Education:  </a:t>
            </a:r>
            <a:r>
              <a:rPr lang="en-US" altLang="zh-CN" sz="1700" dirty="0"/>
              <a:t>ME @ JI (non-DD)</a:t>
            </a:r>
          </a:p>
          <a:p>
            <a:pPr marL="0" indent="0">
              <a:buNone/>
            </a:pPr>
            <a:r>
              <a:rPr lang="en-US" altLang="zh-CN" sz="1700" dirty="0"/>
              <a:t>    Overall GPA: 3.78/4.00 ; </a:t>
            </a:r>
          </a:p>
          <a:p>
            <a:pPr marL="0" indent="0">
              <a:buNone/>
            </a:pPr>
            <a:r>
              <a:rPr lang="en-US" altLang="zh-CN" sz="1700" dirty="0"/>
              <a:t>    Major GPA: 3.93/4.00 Rank: 2/58</a:t>
            </a:r>
          </a:p>
          <a:p>
            <a:r>
              <a:rPr lang="en-US" altLang="zh-CN" sz="1700" b="1" dirty="0"/>
              <a:t>Language Tests</a:t>
            </a:r>
            <a:r>
              <a:rPr lang="en-US" altLang="zh-CN" sz="1700" b="1" dirty="0">
                <a:sym typeface="Wingdings" pitchFamily="2" charset="2"/>
              </a:rPr>
              <a:t>: </a:t>
            </a:r>
            <a:r>
              <a:rPr lang="en-US" altLang="zh-CN" sz="1700" dirty="0">
                <a:sym typeface="Wingdings" pitchFamily="2" charset="2"/>
              </a:rPr>
              <a:t>(very poor)</a:t>
            </a:r>
            <a:endParaRPr lang="en-US" altLang="zh-CN" sz="1700" dirty="0"/>
          </a:p>
          <a:p>
            <a:pPr marL="0" indent="0">
              <a:buNone/>
            </a:pPr>
            <a:r>
              <a:rPr lang="en-US" altLang="zh-CN" sz="1700" dirty="0"/>
              <a:t>    TOEFL: 100 (R29 L26 S22 W23);</a:t>
            </a:r>
          </a:p>
          <a:p>
            <a:pPr marL="0" indent="0">
              <a:buNone/>
            </a:pPr>
            <a:r>
              <a:rPr lang="en-US" altLang="zh-CN" sz="1700" dirty="0"/>
              <a:t>    GRE: 155+169+3.5</a:t>
            </a:r>
          </a:p>
          <a:p>
            <a:r>
              <a:rPr lang="en-US" altLang="zh-CN" sz="1700" b="1" dirty="0"/>
              <a:t>Research &amp; Projects:</a:t>
            </a:r>
          </a:p>
          <a:p>
            <a:pPr marL="0" indent="0">
              <a:buNone/>
            </a:pPr>
            <a:r>
              <a:rPr lang="en-US" altLang="zh-CN" sz="1700" dirty="0"/>
              <a:t>    Wheel-Leg Hybrid Robot</a:t>
            </a:r>
          </a:p>
          <a:p>
            <a:pPr marL="0" indent="0">
              <a:buNone/>
            </a:pPr>
            <a:r>
              <a:rPr lang="en-US" altLang="zh-CN" sz="1700" dirty="0"/>
              <a:t>    Rheological Behavior of  Copolymer</a:t>
            </a:r>
          </a:p>
          <a:p>
            <a:pPr marL="0" indent="0">
              <a:buNone/>
            </a:pPr>
            <a:r>
              <a:rPr lang="en-US" altLang="zh-CN" sz="1700" dirty="0"/>
              <a:t>    CCD camera imaging </a:t>
            </a:r>
          </a:p>
          <a:p>
            <a:r>
              <a:rPr lang="en" altLang="zh-CN" sz="1700" b="1" dirty="0"/>
              <a:t>Awards &amp; Scholarships:</a:t>
            </a:r>
          </a:p>
          <a:p>
            <a:pPr marL="0" indent="0">
              <a:buNone/>
            </a:pPr>
            <a:r>
              <a:rPr lang="en" altLang="zh-CN" sz="1700" dirty="0"/>
              <a:t>     Merit Student at SJTU</a:t>
            </a:r>
          </a:p>
          <a:p>
            <a:pPr marL="0" indent="0">
              <a:buNone/>
            </a:pPr>
            <a:r>
              <a:rPr lang="en" altLang="zh-CN" sz="1700" dirty="0"/>
              <a:t>     National Scholarship</a:t>
            </a:r>
          </a:p>
          <a:p>
            <a:pPr marL="0" indent="0">
              <a:buNone/>
            </a:pPr>
            <a:r>
              <a:rPr lang="en" altLang="zh-CN" sz="1700" dirty="0"/>
              <a:t>     Yu Liming Scholarship</a:t>
            </a:r>
            <a:endParaRPr lang="en" altLang="zh-CN" sz="1700" b="1" dirty="0"/>
          </a:p>
          <a:p>
            <a:r>
              <a:rPr lang="en-US" altLang="zh-CN" sz="1700" b="1" dirty="0"/>
              <a:t>Teaching Assistantships: </a:t>
            </a:r>
            <a:r>
              <a:rPr lang="en-US" altLang="zh-CN" sz="1700" dirty="0"/>
              <a:t>VM395</a:t>
            </a:r>
            <a:endParaRPr lang="en" altLang="zh-CN" sz="1700" b="1" dirty="0"/>
          </a:p>
          <a:p>
            <a:pPr marL="0" indent="0">
              <a:buNone/>
            </a:pPr>
            <a:endParaRPr lang="en" altLang="zh-CN" sz="1700" dirty="0"/>
          </a:p>
          <a:p>
            <a:pPr marL="0" indent="0">
              <a:buNone/>
            </a:pPr>
            <a:endParaRPr lang="en-US" altLang="zh-CN" sz="1700" dirty="0"/>
          </a:p>
          <a:p>
            <a:pPr marL="0" indent="0">
              <a:buNone/>
            </a:pPr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endParaRPr kumimoji="1" lang="en-US" altLang="zh-CN" sz="17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A7F1273-6497-A64E-BFB5-8D42BCD082D5}"/>
              </a:ext>
            </a:extLst>
          </p:cNvPr>
          <p:cNvSpPr txBox="1">
            <a:spLocks/>
          </p:cNvSpPr>
          <p:nvPr/>
        </p:nvSpPr>
        <p:spPr>
          <a:xfrm>
            <a:off x="8129871" y="375780"/>
            <a:ext cx="4621607" cy="53269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1700" dirty="0"/>
          </a:p>
          <a:p>
            <a:r>
              <a:rPr lang="en-US" altLang="zh-CN" sz="1700" b="1" dirty="0"/>
              <a:t>Recommendation:</a:t>
            </a:r>
          </a:p>
          <a:p>
            <a:pPr marL="0" indent="0">
              <a:buNone/>
            </a:pPr>
            <a:r>
              <a:rPr lang="en-US" altLang="zh-CN" sz="1700" dirty="0"/>
              <a:t>    </a:t>
            </a:r>
            <a:r>
              <a:rPr lang="en-US" altLang="zh-CN" sz="1700" dirty="0" err="1"/>
              <a:t>Kwee</a:t>
            </a:r>
            <a:r>
              <a:rPr lang="en-US" altLang="zh-CN" sz="1700" dirty="0"/>
              <a:t>-Yan </a:t>
            </a:r>
            <a:r>
              <a:rPr lang="en-US" altLang="zh-CN" sz="1700" dirty="0" err="1"/>
              <a:t>Teh</a:t>
            </a:r>
            <a:r>
              <a:rPr lang="en-US" altLang="zh-CN" sz="1700" dirty="0"/>
              <a:t> (Course &amp; TA)</a:t>
            </a:r>
          </a:p>
          <a:p>
            <a:pPr marL="0" indent="0">
              <a:buNone/>
            </a:pPr>
            <a:r>
              <a:rPr lang="en-US" altLang="zh-CN" sz="1400" i="1" dirty="0"/>
              <a:t>    Associate teaching professor  &amp; ME Program   Advisor</a:t>
            </a:r>
          </a:p>
          <a:p>
            <a:pPr marL="0" indent="0">
              <a:buNone/>
            </a:pPr>
            <a:r>
              <a:rPr lang="en-US" altLang="zh-CN" sz="1700" dirty="0"/>
              <a:t>    </a:t>
            </a:r>
            <a:r>
              <a:rPr lang="en-US" altLang="zh-CN" sz="1700" dirty="0" err="1"/>
              <a:t>Yunlong</a:t>
            </a:r>
            <a:r>
              <a:rPr lang="en-US" altLang="zh-CN" sz="1700" dirty="0"/>
              <a:t> Guo ( Research)</a:t>
            </a:r>
          </a:p>
          <a:p>
            <a:pPr marL="0" indent="0">
              <a:buNone/>
            </a:pPr>
            <a:r>
              <a:rPr lang="en-US" altLang="zh-CN" sz="1700" i="1" dirty="0"/>
              <a:t>     </a:t>
            </a:r>
            <a:r>
              <a:rPr lang="en-US" altLang="zh-CN" sz="1400" i="1" dirty="0"/>
              <a:t>Associate Professor, Mate</a:t>
            </a:r>
            <a:r>
              <a:rPr lang="en-US" altLang="zh-CN" sz="1400" dirty="0"/>
              <a:t>rial</a:t>
            </a:r>
          </a:p>
          <a:p>
            <a:pPr marL="0" indent="0">
              <a:buNone/>
            </a:pPr>
            <a:r>
              <a:rPr lang="en-US" altLang="zh-CN" sz="1700" dirty="0"/>
              <a:t>    </a:t>
            </a:r>
            <a:r>
              <a:rPr lang="en-US" altLang="zh-CN" sz="1700" dirty="0" err="1"/>
              <a:t>Jaehyung</a:t>
            </a:r>
            <a:r>
              <a:rPr lang="en-US" altLang="zh-CN" sz="1700" dirty="0"/>
              <a:t> Ju(Course &amp; Research)</a:t>
            </a:r>
          </a:p>
          <a:p>
            <a:pPr marL="0" indent="0">
              <a:buNone/>
            </a:pPr>
            <a:r>
              <a:rPr lang="en-US" altLang="zh-CN" sz="1700" dirty="0"/>
              <a:t>    </a:t>
            </a:r>
            <a:r>
              <a:rPr lang="en-US" altLang="zh-CN" sz="1400" i="1" dirty="0"/>
              <a:t>Associate Professor, Design and  Manu.</a:t>
            </a:r>
          </a:p>
          <a:p>
            <a:pPr marL="0" indent="0">
              <a:buNone/>
            </a:pPr>
            <a:r>
              <a:rPr lang="en-US" altLang="zh-CN" sz="1700" dirty="0"/>
              <a:t>    Yu Zheng(Course)</a:t>
            </a:r>
          </a:p>
          <a:p>
            <a:pPr marL="0" indent="0">
              <a:buNone/>
            </a:pPr>
            <a:r>
              <a:rPr lang="en-US" altLang="zh-CN" sz="1700" dirty="0"/>
              <a:t>    </a:t>
            </a:r>
            <a:r>
              <a:rPr lang="en-US" altLang="zh-CN" sz="1400" i="1" dirty="0"/>
              <a:t>Research scientist, </a:t>
            </a:r>
            <a:r>
              <a:rPr lang="en" altLang="zh-CN" sz="1400" i="1" dirty="0"/>
              <a:t>Tencent Robotics X</a:t>
            </a:r>
          </a:p>
          <a:p>
            <a:r>
              <a:rPr lang="en" altLang="zh-CN" sz="1700" b="1" dirty="0"/>
              <a:t>Intern: </a:t>
            </a:r>
            <a:r>
              <a:rPr lang="en" altLang="zh-CN" sz="1800" dirty="0" err="1"/>
              <a:t>Yo-i</a:t>
            </a:r>
            <a:r>
              <a:rPr lang="en" altLang="zh-CN" sz="1800" dirty="0"/>
              <a:t> Tech Corporation (IIOT)</a:t>
            </a:r>
          </a:p>
          <a:p>
            <a:r>
              <a:rPr lang="en" altLang="zh-CN" sz="1800" b="1" dirty="0"/>
              <a:t>Fields</a:t>
            </a:r>
            <a:r>
              <a:rPr lang="en" altLang="zh-CN" sz="1800" dirty="0"/>
              <a:t>: Robotics</a:t>
            </a:r>
          </a:p>
          <a:p>
            <a:pPr marL="0" indent="0">
              <a:buNone/>
            </a:pPr>
            <a:r>
              <a:rPr lang="en" altLang="zh-CN" sz="1800" dirty="0"/>
              <a:t>    Control &amp; Mechatronics </a:t>
            </a:r>
          </a:p>
          <a:p>
            <a:pPr marL="0" indent="0">
              <a:buNone/>
            </a:pPr>
            <a:endParaRPr lang="en" altLang="zh-CN" sz="1700" dirty="0"/>
          </a:p>
          <a:p>
            <a:pPr marL="0" indent="0">
              <a:buNone/>
            </a:pPr>
            <a:endParaRPr lang="en" altLang="zh-CN" sz="1700" dirty="0"/>
          </a:p>
          <a:p>
            <a:pPr marL="0" indent="0">
              <a:buNone/>
            </a:pPr>
            <a:r>
              <a:rPr lang="en" altLang="zh-CN" sz="1400" i="1" dirty="0"/>
              <a:t>     </a:t>
            </a:r>
          </a:p>
          <a:p>
            <a:pPr marL="0" indent="0">
              <a:buNone/>
            </a:pPr>
            <a:endParaRPr lang="en-US" altLang="zh-CN" sz="1700" dirty="0"/>
          </a:p>
          <a:p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pPr marL="0"/>
            <a:endParaRPr lang="en-US" altLang="zh-CN" sz="1700" dirty="0"/>
          </a:p>
          <a:p>
            <a:endParaRPr kumimoji="1" lang="en-US" altLang="zh-CN" sz="1700" dirty="0"/>
          </a:p>
        </p:txBody>
      </p:sp>
    </p:spTree>
    <p:extLst>
      <p:ext uri="{BB962C8B-B14F-4D97-AF65-F5344CB8AC3E}">
        <p14:creationId xmlns:p14="http://schemas.microsoft.com/office/powerpoint/2010/main" val="487834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A18D807-954C-DE45-9FE0-F75D1EEDB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707" y="0"/>
            <a:ext cx="91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32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273105D-0C49-634C-A2EA-96EFBF171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673" y="0"/>
            <a:ext cx="9190653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1A13BB9-7812-0C4F-AD5C-C8562ADDD123}"/>
              </a:ext>
            </a:extLst>
          </p:cNvPr>
          <p:cNvSpPr/>
          <p:nvPr/>
        </p:nvSpPr>
        <p:spPr>
          <a:xfrm>
            <a:off x="2367419" y="5273458"/>
            <a:ext cx="4158641" cy="663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今年</a:t>
            </a:r>
            <a:r>
              <a:rPr kumimoji="1" lang="en-US" altLang="zh-CN" dirty="0"/>
              <a:t>DD 3</a:t>
            </a:r>
            <a:r>
              <a:rPr kumimoji="1" lang="zh-CN" altLang="en-US" dirty="0"/>
              <a:t>个</a:t>
            </a:r>
            <a:r>
              <a:rPr kumimoji="1" lang="en-US" altLang="zh-CN" dirty="0" err="1"/>
              <a:t>stanford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895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1D0BD44-850F-6D4B-99BE-953C9575D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353" y="0"/>
            <a:ext cx="91532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02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07D6E71-D5D5-9B46-9B73-202379880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707" y="0"/>
            <a:ext cx="91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944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A3B4A80-7248-334D-BBE8-DA068071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58" y="0"/>
            <a:ext cx="91874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3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46AAE41-B33D-B14C-8481-F6C5AD0DC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144" y="0"/>
            <a:ext cx="9165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48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A16900E-E17B-B24F-AA8F-255860FE1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089" y="0"/>
            <a:ext cx="9137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5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3A39690-27BB-EF43-BDC4-43A49F939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258" y="0"/>
            <a:ext cx="91874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06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F1CB421-66F3-C24F-A937-3B1B7D301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917" y="0"/>
            <a:ext cx="91781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487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FFE3149-B22C-5B42-8873-112FB8B0C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491" y="0"/>
            <a:ext cx="9175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51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0389E38-DE0E-7E49-A14C-D12E9DE04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zh-CN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Application Results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61DAF54-28F7-A741-AD34-7743950D4D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4523247"/>
              </p:ext>
            </p:extLst>
          </p:nvPr>
        </p:nvGraphicFramePr>
        <p:xfrm>
          <a:off x="320040" y="2740029"/>
          <a:ext cx="11496824" cy="353740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731719">
                  <a:extLst>
                    <a:ext uri="{9D8B030D-6E8A-4147-A177-3AD203B41FA5}">
                      <a16:colId xmlns:a16="http://schemas.microsoft.com/office/drawing/2014/main" val="696656917"/>
                    </a:ext>
                  </a:extLst>
                </a:gridCol>
                <a:gridCol w="1342890">
                  <a:extLst>
                    <a:ext uri="{9D8B030D-6E8A-4147-A177-3AD203B41FA5}">
                      <a16:colId xmlns:a16="http://schemas.microsoft.com/office/drawing/2014/main" val="2108736843"/>
                    </a:ext>
                  </a:extLst>
                </a:gridCol>
                <a:gridCol w="1304568">
                  <a:extLst>
                    <a:ext uri="{9D8B030D-6E8A-4147-A177-3AD203B41FA5}">
                      <a16:colId xmlns:a16="http://schemas.microsoft.com/office/drawing/2014/main" val="1200897241"/>
                    </a:ext>
                  </a:extLst>
                </a:gridCol>
                <a:gridCol w="2018206">
                  <a:extLst>
                    <a:ext uri="{9D8B030D-6E8A-4147-A177-3AD203B41FA5}">
                      <a16:colId xmlns:a16="http://schemas.microsoft.com/office/drawing/2014/main" val="88475580"/>
                    </a:ext>
                  </a:extLst>
                </a:gridCol>
                <a:gridCol w="2155720">
                  <a:extLst>
                    <a:ext uri="{9D8B030D-6E8A-4147-A177-3AD203B41FA5}">
                      <a16:colId xmlns:a16="http://schemas.microsoft.com/office/drawing/2014/main" val="3505341042"/>
                    </a:ext>
                  </a:extLst>
                </a:gridCol>
                <a:gridCol w="1496180">
                  <a:extLst>
                    <a:ext uri="{9D8B030D-6E8A-4147-A177-3AD203B41FA5}">
                      <a16:colId xmlns:a16="http://schemas.microsoft.com/office/drawing/2014/main" val="3225184901"/>
                    </a:ext>
                  </a:extLst>
                </a:gridCol>
                <a:gridCol w="1447541">
                  <a:extLst>
                    <a:ext uri="{9D8B030D-6E8A-4147-A177-3AD203B41FA5}">
                      <a16:colId xmlns:a16="http://schemas.microsoft.com/office/drawing/2014/main" val="3215477426"/>
                    </a:ext>
                  </a:extLst>
                </a:gridCol>
              </a:tblGrid>
              <a:tr h="483859">
                <a:tc>
                  <a:txBody>
                    <a:bodyPr/>
                    <a:lstStyle/>
                    <a:p>
                      <a:r>
                        <a:rPr lang="en-US" altLang="zh-CN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University </a:t>
                      </a:r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Program </a:t>
                      </a:r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APP. Due</a:t>
                      </a:r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First Decision </a:t>
                      </a:r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Results </a:t>
                      </a:r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定位 （前）</a:t>
                      </a: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1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定位（后）</a:t>
                      </a:r>
                    </a:p>
                    <a:p>
                      <a:endParaRPr lang="zh-CN" altLang="en-US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843815"/>
                  </a:ext>
                </a:extLst>
              </a:tr>
              <a:tr h="4838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>
                          <a:solidFill>
                            <a:srgbClr val="FF0000"/>
                          </a:solidFill>
                        </a:rPr>
                        <a:t>Univ. of Tokyo</a:t>
                      </a:r>
                      <a:endParaRPr lang="en" altLang="zh-CN" sz="1100" kern="1200">
                        <a:solidFill>
                          <a:srgbClr val="FF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altLang="zh-CN" sz="1100" kern="120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 MS</a:t>
                      </a:r>
                      <a:endParaRPr lang="zh-CN" altLang="en-US" sz="1100">
                        <a:solidFill>
                          <a:srgbClr val="FF0000"/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rgbClr val="FF0000"/>
                          </a:solidFill>
                        </a:rPr>
                        <a:t>Nov. 1st</a:t>
                      </a:r>
                      <a:endParaRPr lang="zh-CN" altLang="en-US" sz="1100">
                        <a:solidFill>
                          <a:srgbClr val="FF0000"/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 b="1" dirty="0">
                          <a:solidFill>
                            <a:srgbClr val="FF0000"/>
                          </a:solidFill>
                        </a:rPr>
                        <a:t>Admission </a:t>
                      </a:r>
                    </a:p>
                    <a:p>
                      <a:r>
                        <a:rPr lang="en-US" altLang="zh-CN" sz="1100" b="1" dirty="0">
                          <a:solidFill>
                            <a:srgbClr val="FF0000"/>
                          </a:solidFill>
                        </a:rPr>
                        <a:t>(Full Scholarship)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rgbClr val="FF0000"/>
                          </a:solidFill>
                        </a:rPr>
                        <a:t>平</a:t>
                      </a:r>
                      <a:endParaRPr lang="en-US" altLang="zh-CN" sz="1100" b="1" dirty="0">
                        <a:solidFill>
                          <a:srgbClr val="FF0000"/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solidFill>
                            <a:srgbClr val="FF0000"/>
                          </a:solidFill>
                        </a:rPr>
                        <a:t>平</a:t>
                      </a:r>
                      <a:endParaRPr lang="en-US" altLang="zh-CN" sz="1100" b="1" dirty="0">
                        <a:solidFill>
                          <a:srgbClr val="FF0000"/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97871"/>
                  </a:ext>
                </a:extLst>
              </a:tr>
              <a:tr h="320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USC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Robotics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15th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Change program 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Admission (CS)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保</a:t>
                      </a:r>
                      <a:endParaRPr lang="en-US" altLang="zh-CN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保</a:t>
                      </a:r>
                      <a:endParaRPr lang="en-US" altLang="zh-CN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7587677"/>
                  </a:ext>
                </a:extLst>
              </a:tr>
              <a:tr h="320393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Stanford 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15th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reserve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Rejection 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冲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冲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889210"/>
                  </a:ext>
                </a:extLst>
              </a:tr>
              <a:tr h="320393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UM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 MS (JI-SUGS)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Jan. 15th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withdraw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Admission (???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保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保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0361148"/>
                  </a:ext>
                </a:extLst>
              </a:tr>
              <a:tr h="320393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UTA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1st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withdraw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Admission (???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冲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平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7433117"/>
                  </a:ext>
                </a:extLst>
              </a:tr>
              <a:tr h="320393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Cornell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15th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withdraw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---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平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871475"/>
                  </a:ext>
                </a:extLst>
              </a:tr>
              <a:tr h="483859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ETH 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15th</a:t>
                      </a:r>
                    </a:p>
                    <a:p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withdraw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---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平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570002"/>
                  </a:ext>
                </a:extLst>
              </a:tr>
              <a:tr h="483859"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Purdue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MS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10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Dec. 15th</a:t>
                      </a:r>
                    </a:p>
                    <a:p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Reserve &amp;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Change program 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Admission</a:t>
                      </a:r>
                    </a:p>
                    <a:p>
                      <a:r>
                        <a:rPr lang="en-US" altLang="zh-CN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(ME+EM=PMP</a:t>
                      </a:r>
                      <a:endParaRPr lang="zh-CN" altLang="en-US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平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平</a:t>
                      </a:r>
                    </a:p>
                  </a:txBody>
                  <a:tcPr marL="130773" marR="65386" marT="65386" marB="6538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236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0089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99CE14-2EF2-8B4D-9EB0-9DFA1E0A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PS&amp;SOP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75B240-620C-0141-97F9-E028B279E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701"/>
            <a:ext cx="10515600" cy="4636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" altLang="zh-CN" sz="2000" dirty="0"/>
              <a:t>statement of purpose(sop) </a:t>
            </a:r>
            <a:r>
              <a:rPr lang="zh-CN" altLang="en-US" sz="2000" dirty="0"/>
              <a:t>侧重点在</a:t>
            </a:r>
            <a:r>
              <a:rPr lang="en" altLang="zh-CN" sz="2000" dirty="0"/>
              <a:t>purpose</a:t>
            </a:r>
            <a:r>
              <a:rPr lang="zh-CN" altLang="en-US" sz="2000" dirty="0"/>
              <a:t>上，也就是进入</a:t>
            </a:r>
            <a:r>
              <a:rPr lang="en" altLang="zh-CN" sz="2000" dirty="0"/>
              <a:t>graduate school </a:t>
            </a:r>
            <a:br>
              <a:rPr lang="en" altLang="zh-CN" sz="2000" dirty="0"/>
            </a:br>
            <a:r>
              <a:rPr lang="en" altLang="zh-CN" sz="2000" dirty="0"/>
              <a:t>program</a:t>
            </a:r>
            <a:r>
              <a:rPr lang="zh-CN" altLang="en-US" sz="2000" dirty="0"/>
              <a:t>的目的，包括了你之前在此领域所学，所做。写研究背景，写未来规划。最后这个</a:t>
            </a:r>
            <a:r>
              <a:rPr lang="en" altLang="zh-CN" sz="2000" dirty="0"/>
              <a:t>program</a:t>
            </a:r>
            <a:r>
              <a:rPr lang="zh-CN" altLang="en-US" sz="2000" dirty="0"/>
              <a:t>为什么能满足你。</a:t>
            </a:r>
            <a:br>
              <a:rPr lang="zh-CN" altLang="en-US" sz="2000" dirty="0"/>
            </a:br>
            <a:br>
              <a:rPr lang="zh-CN" altLang="en-US" sz="2000" dirty="0"/>
            </a:br>
            <a:r>
              <a:rPr lang="en" altLang="zh-CN" sz="2000" dirty="0"/>
              <a:t>personal statement(</a:t>
            </a:r>
            <a:r>
              <a:rPr lang="en" altLang="zh-CN" sz="2000" dirty="0" err="1"/>
              <a:t>ps</a:t>
            </a:r>
            <a:r>
              <a:rPr lang="en" altLang="zh-CN" sz="2000" dirty="0"/>
              <a:t>) </a:t>
            </a:r>
            <a:r>
              <a:rPr lang="zh-CN" altLang="en-US" sz="2000" dirty="0"/>
              <a:t>侧重点在</a:t>
            </a:r>
            <a:r>
              <a:rPr lang="en" altLang="zh-CN" sz="2000" dirty="0"/>
              <a:t>personal </a:t>
            </a:r>
            <a:r>
              <a:rPr lang="zh-CN" altLang="en-US" sz="2000" dirty="0"/>
              <a:t>目的是让</a:t>
            </a:r>
            <a:r>
              <a:rPr lang="en" altLang="zh-CN" sz="2000" dirty="0"/>
              <a:t>committee</a:t>
            </a:r>
            <a:r>
              <a:rPr lang="zh-CN" altLang="en-US" sz="2000" dirty="0"/>
              <a:t>充分了解你，力求最大限度展现自己。也就是让别人看到之后就能想象出你这个实实在在的人。可以包括经济情况，家庭情况，受教育情况，所在的地理位置，你将要拥有的机会，你曾经面对的挑战等。</a:t>
            </a:r>
            <a:r>
              <a:rPr lang="en-US" altLang="zh-CN" sz="2000" dirty="0"/>
              <a:t>(</a:t>
            </a:r>
            <a:r>
              <a:rPr lang="zh-CN" altLang="en-US" sz="2000" dirty="0"/>
              <a:t>这就是为什么很多美国人写的</a:t>
            </a:r>
            <a:r>
              <a:rPr lang="en" altLang="zh-CN" sz="2000" dirty="0" err="1"/>
              <a:t>ps</a:t>
            </a:r>
            <a:r>
              <a:rPr lang="zh-CN" altLang="en-US" sz="2000" dirty="0"/>
              <a:t>都像意识流</a:t>
            </a:r>
            <a:r>
              <a:rPr lang="en-US" altLang="zh-CN" sz="2000" dirty="0"/>
              <a:t>) </a:t>
            </a:r>
            <a:r>
              <a:rPr lang="zh-CN" altLang="en-US" sz="2000" dirty="0"/>
              <a:t>可以没有固定格式 </a:t>
            </a:r>
            <a:br>
              <a:rPr lang="zh-CN" altLang="en-US" sz="2000" dirty="0"/>
            </a:br>
            <a:br>
              <a:rPr lang="zh-CN" altLang="en-US" sz="2000" dirty="0"/>
            </a:br>
            <a:r>
              <a:rPr lang="zh-CN" altLang="en-US" sz="2000" dirty="0"/>
              <a:t>那么问题就来了。很多学校的申请</a:t>
            </a:r>
            <a:r>
              <a:rPr lang="zh-CN" altLang="en-US" sz="2000" dirty="0">
                <a:solidFill>
                  <a:srgbClr val="FF0000"/>
                </a:solidFill>
              </a:rPr>
              <a:t>只要求</a:t>
            </a:r>
            <a:r>
              <a:rPr lang="en" altLang="zh-CN" sz="2000" dirty="0" err="1">
                <a:solidFill>
                  <a:srgbClr val="FF0000"/>
                </a:solidFill>
              </a:rPr>
              <a:t>ps</a:t>
            </a:r>
            <a:r>
              <a:rPr lang="zh-CN" altLang="en" sz="2000" dirty="0">
                <a:solidFill>
                  <a:srgbClr val="FF0000"/>
                </a:solidFill>
              </a:rPr>
              <a:t>。</a:t>
            </a:r>
            <a:r>
              <a:rPr lang="zh-CN" altLang="en-US" sz="2000" dirty="0">
                <a:solidFill>
                  <a:srgbClr val="FF0000"/>
                </a:solidFill>
              </a:rPr>
              <a:t>有的只要求</a:t>
            </a:r>
            <a:r>
              <a:rPr lang="en" altLang="zh-CN" sz="2000" dirty="0">
                <a:solidFill>
                  <a:srgbClr val="FF0000"/>
                </a:solidFill>
              </a:rPr>
              <a:t>sop</a:t>
            </a:r>
            <a:r>
              <a:rPr lang="zh-CN" altLang="en" sz="2000" dirty="0">
                <a:solidFill>
                  <a:srgbClr val="FF0000"/>
                </a:solidFill>
              </a:rPr>
              <a:t>。</a:t>
            </a:r>
            <a:r>
              <a:rPr lang="zh-CN" altLang="en-US" sz="2000" dirty="0"/>
              <a:t>而更有甚者要求</a:t>
            </a:r>
            <a:r>
              <a:rPr lang="en" altLang="zh-CN" sz="2000" dirty="0"/>
              <a:t>both </a:t>
            </a:r>
            <a:r>
              <a:rPr lang="en" altLang="zh-CN" sz="2000" dirty="0" err="1"/>
              <a:t>ps</a:t>
            </a:r>
            <a:r>
              <a:rPr lang="en" altLang="zh-CN" sz="2000" dirty="0"/>
              <a:t> and sop!? </a:t>
            </a:r>
            <a:br>
              <a:rPr lang="en" altLang="zh-CN" sz="2000" dirty="0"/>
            </a:br>
            <a:endParaRPr lang="en" altLang="zh-CN" sz="2000" dirty="0"/>
          </a:p>
          <a:p>
            <a:pPr marL="0" indent="0">
              <a:buNone/>
            </a:pPr>
            <a:r>
              <a:rPr lang="en-US" altLang="zh-CN" sz="2000" dirty="0">
                <a:solidFill>
                  <a:srgbClr val="FF0000"/>
                </a:solidFill>
              </a:rPr>
              <a:t>Pay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attention</a:t>
            </a:r>
            <a:r>
              <a:rPr lang="zh-CN" altLang="en-US" sz="2000">
                <a:solidFill>
                  <a:srgbClr val="FF0000"/>
                </a:solidFill>
              </a:rPr>
              <a:t>：在</a:t>
            </a:r>
            <a:r>
              <a:rPr lang="zh-CN" altLang="en-US" sz="2000" dirty="0">
                <a:solidFill>
                  <a:srgbClr val="FF0000"/>
                </a:solidFill>
              </a:rPr>
              <a:t>一定程度上 </a:t>
            </a:r>
            <a:r>
              <a:rPr lang="en" altLang="zh-CN" sz="2000" dirty="0" err="1">
                <a:solidFill>
                  <a:srgbClr val="FF0000"/>
                </a:solidFill>
              </a:rPr>
              <a:t>ps</a:t>
            </a:r>
            <a:r>
              <a:rPr lang="en" altLang="zh-CN" sz="2000" dirty="0">
                <a:solidFill>
                  <a:srgbClr val="FF0000"/>
                </a:solidFill>
              </a:rPr>
              <a:t>=sop</a:t>
            </a:r>
            <a:r>
              <a:rPr lang="zh-CN" altLang="en" sz="2000" dirty="0">
                <a:solidFill>
                  <a:srgbClr val="FF0000"/>
                </a:solidFill>
              </a:rPr>
              <a:t>。</a:t>
            </a:r>
            <a:r>
              <a:rPr lang="zh-CN" altLang="en-US" sz="2000" dirty="0">
                <a:solidFill>
                  <a:srgbClr val="FF0000"/>
                </a:solidFill>
              </a:rPr>
              <a:t>那么我们就可以做出一个判断了，也就是说理科如果被要求了</a:t>
            </a:r>
            <a:r>
              <a:rPr lang="en" altLang="zh-CN" sz="2000" dirty="0" err="1">
                <a:solidFill>
                  <a:srgbClr val="FF0000"/>
                </a:solidFill>
              </a:rPr>
              <a:t>ps</a:t>
            </a:r>
            <a:r>
              <a:rPr lang="zh-CN" altLang="en-US" sz="2000" dirty="0">
                <a:solidFill>
                  <a:srgbClr val="FF0000"/>
                </a:solidFill>
              </a:rPr>
              <a:t>而不是</a:t>
            </a:r>
            <a:r>
              <a:rPr lang="en" altLang="zh-CN" sz="2000" dirty="0">
                <a:solidFill>
                  <a:srgbClr val="FF0000"/>
                </a:solidFill>
              </a:rPr>
              <a:t>sop</a:t>
            </a:r>
            <a:r>
              <a:rPr lang="zh-CN" altLang="en" sz="2000" dirty="0">
                <a:solidFill>
                  <a:srgbClr val="FF0000"/>
                </a:solidFill>
              </a:rPr>
              <a:t>， </a:t>
            </a:r>
            <a:r>
              <a:rPr lang="zh-CN" altLang="en-US" sz="2000" dirty="0">
                <a:solidFill>
                  <a:srgbClr val="FF0000"/>
                </a:solidFill>
              </a:rPr>
              <a:t>是应该按照</a:t>
            </a:r>
            <a:r>
              <a:rPr lang="en" altLang="zh-CN" sz="2000" dirty="0">
                <a:solidFill>
                  <a:srgbClr val="FF0000"/>
                </a:solidFill>
              </a:rPr>
              <a:t>sop</a:t>
            </a:r>
            <a:r>
              <a:rPr lang="zh-CN" altLang="en-US" sz="2000" dirty="0">
                <a:solidFill>
                  <a:srgbClr val="FF0000"/>
                </a:solidFill>
              </a:rPr>
              <a:t>来写的，也就是专业领域的相关以及未来规划。</a:t>
            </a:r>
            <a:endParaRPr kumimoji="1" lang="zh-CN" alt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1708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CF08BB6-1E24-F347-9EFD-155C24C7E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414" y="0"/>
            <a:ext cx="9181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507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B980C98-BE53-154C-9777-19C4C29F7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845063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kumimoji="1" lang="en-US" altLang="zh-CN" sz="2800">
                <a:solidFill>
                  <a:schemeClr val="bg1"/>
                </a:solidFill>
              </a:rPr>
              <a:t>Thank you!</a:t>
            </a:r>
            <a:endParaRPr kumimoji="1" lang="zh-CN" altLang="en-US" sz="280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B12678-9030-2D44-98DE-AE1DE4ADA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4617219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000" dirty="0">
                <a:solidFill>
                  <a:schemeClr val="bg1"/>
                </a:solidFill>
                <a:hlinkClick r:id="rId2"/>
              </a:rPr>
              <a:t>liangxiao010@sjtu.edu.cn</a:t>
            </a:r>
            <a:endParaRPr kumimoji="1" lang="en-US" altLang="zh-CN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kumimoji="1" lang="zh-CN" altLang="en-US" sz="2000" dirty="0">
              <a:solidFill>
                <a:schemeClr val="bg1"/>
              </a:solidFill>
            </a:endParaRPr>
          </a:p>
        </p:txBody>
      </p:sp>
      <p:pic>
        <p:nvPicPr>
          <p:cNvPr id="5" name="图片 4" descr="图片包含 文字, 纵横字谜, 张&#10;&#10;描述已自动生成">
            <a:extLst>
              <a:ext uri="{FF2B5EF4-FFF2-40B4-BE49-F238E27FC236}">
                <a16:creationId xmlns:a16="http://schemas.microsoft.com/office/drawing/2014/main" id="{1B569829-4056-0549-9B5B-079B3BD53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48" y="643467"/>
            <a:ext cx="5410199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575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7F8CB-9424-604F-9E12-4890930D9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申请后的反思：</a:t>
            </a:r>
            <a:endParaRPr kumimoji="1" lang="en-US" altLang="zh-CN" dirty="0"/>
          </a:p>
          <a:p>
            <a:r>
              <a:rPr kumimoji="1" lang="zh-CN" altLang="en-US" dirty="0"/>
              <a:t>择校应该更大胆一点 ；</a:t>
            </a:r>
            <a:endParaRPr kumimoji="1" lang="en-US" altLang="zh-CN" dirty="0"/>
          </a:p>
          <a:p>
            <a:r>
              <a:rPr kumimoji="1" lang="zh-CN" altLang="en-US" dirty="0"/>
              <a:t>早点准备英语；</a:t>
            </a:r>
            <a:endParaRPr kumimoji="1" lang="en-US" altLang="zh-CN" dirty="0"/>
          </a:p>
          <a:p>
            <a:r>
              <a:rPr kumimoji="1" lang="zh-CN" altLang="en-US" dirty="0"/>
              <a:t>应该参加交换项目；</a:t>
            </a:r>
            <a:endParaRPr kumimoji="1" lang="en-US" altLang="zh-CN" dirty="0"/>
          </a:p>
          <a:p>
            <a:r>
              <a:rPr kumimoji="1" lang="zh-CN" altLang="en-US" dirty="0"/>
              <a:t>应该做一次有意义有难度有成果的长期的科研；</a:t>
            </a:r>
            <a:endParaRPr kumimoji="1" lang="en-US" altLang="zh-CN" dirty="0"/>
          </a:p>
          <a:p>
            <a:r>
              <a:rPr kumimoji="1" lang="zh-CN" altLang="en-US" dirty="0"/>
              <a:t>应该好好构思文书（</a:t>
            </a:r>
            <a:r>
              <a:rPr kumimoji="1" lang="en-US" altLang="zh-CN" dirty="0"/>
              <a:t>sop </a:t>
            </a:r>
            <a:r>
              <a:rPr kumimoji="1" lang="en-US" altLang="zh-CN" dirty="0" err="1"/>
              <a:t>ps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的独特性和突出重点真的很重要，这也是中介能提供的的最有用的服务）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7639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B663C6F-2E69-104E-8E97-109C870D4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54731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zh-CN" sz="5400" dirty="0">
                <a:solidFill>
                  <a:srgbClr val="FFFFFF"/>
                </a:solidFill>
              </a:rPr>
              <a:t>University Major Rank</a:t>
            </a:r>
            <a:r>
              <a:rPr kumimoji="1" lang="zh-CN" altLang="en-US" sz="5400" dirty="0">
                <a:solidFill>
                  <a:srgbClr val="FFFFFF"/>
                </a:solidFill>
              </a:rPr>
              <a:t>？ </a:t>
            </a:r>
            <a:r>
              <a:rPr kumimoji="1" lang="en-US" altLang="zh-CN" sz="5400" dirty="0">
                <a:solidFill>
                  <a:srgbClr val="FFFFFF"/>
                </a:solidFill>
              </a:rPr>
              <a:t>Overall Rank</a:t>
            </a:r>
            <a:r>
              <a:rPr kumimoji="1" lang="zh-CN" altLang="en-US" sz="5400" dirty="0">
                <a:solidFill>
                  <a:srgbClr val="FFFFFF"/>
                </a:solidFill>
              </a:rPr>
              <a:t>？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>
            <a:extLst>
              <a:ext uri="{FF2B5EF4-FFF2-40B4-BE49-F238E27FC236}">
                <a16:creationId xmlns:a16="http://schemas.microsoft.com/office/drawing/2014/main" id="{4B92EA52-70DA-0949-BFF3-557360524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4548" y="2529013"/>
            <a:ext cx="1071308" cy="393140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03B317AD-CDB9-9345-9AB1-C7619B42A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6882" y="2462782"/>
            <a:ext cx="5208649" cy="399763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2651AA7-9BDA-6F47-A0C5-DCE3611D5CA9}"/>
              </a:ext>
            </a:extLst>
          </p:cNvPr>
          <p:cNvSpPr txBox="1"/>
          <p:nvPr/>
        </p:nvSpPr>
        <p:spPr>
          <a:xfrm>
            <a:off x="9164125" y="3256043"/>
            <a:ext cx="23837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专排是重要参考；</a:t>
            </a:r>
            <a:r>
              <a:rPr kumimoji="1" lang="zh-CN" altLang="en-US" dirty="0"/>
              <a:t>（可选区间小）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学校排名是基础。（可选区间大）</a:t>
            </a:r>
          </a:p>
        </p:txBody>
      </p:sp>
    </p:spTree>
    <p:extLst>
      <p:ext uri="{BB962C8B-B14F-4D97-AF65-F5344CB8AC3E}">
        <p14:creationId xmlns:p14="http://schemas.microsoft.com/office/powerpoint/2010/main" val="367112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EBB739-4938-A349-BDBC-C6DE717B5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02" y="2766218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Selection</a:t>
            </a:r>
            <a:r>
              <a:rPr kumimoji="1" lang="zh-CN" altLang="en-US" dirty="0"/>
              <a:t> 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1152C7C-EE48-494F-B082-6DC79B5C0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089"/>
          <a:stretch/>
        </p:blipFill>
        <p:spPr>
          <a:xfrm>
            <a:off x="3521114" y="85718"/>
            <a:ext cx="2077988" cy="6643687"/>
          </a:xfrm>
        </p:spPr>
      </p:pic>
      <p:pic>
        <p:nvPicPr>
          <p:cNvPr id="7" name="图片 6" descr="图片包含 屏幕截图&#10;&#10;描述已自动生成">
            <a:extLst>
              <a:ext uri="{FF2B5EF4-FFF2-40B4-BE49-F238E27FC236}">
                <a16:creationId xmlns:a16="http://schemas.microsoft.com/office/drawing/2014/main" id="{BE8EA599-3519-9041-98CC-DC367008E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585" y="-14288"/>
            <a:ext cx="56974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28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33814A-75CB-9245-88A8-7BA3C8580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930"/>
            <a:ext cx="10515600" cy="1181824"/>
          </a:xfrm>
        </p:spPr>
        <p:txBody>
          <a:bodyPr/>
          <a:lstStyle/>
          <a:p>
            <a:r>
              <a:rPr kumimoji="1" lang="en-US" altLang="zh-CN" dirty="0"/>
              <a:t>Final</a:t>
            </a:r>
            <a:r>
              <a:rPr kumimoji="1" lang="zh-CN" altLang="en-US" dirty="0"/>
              <a:t> </a:t>
            </a:r>
            <a:r>
              <a:rPr kumimoji="1" lang="en-US" altLang="zh-CN" dirty="0"/>
              <a:t>Decision</a:t>
            </a:r>
            <a:r>
              <a:rPr kumimoji="1" lang="en-US" altLang="zh-CN" dirty="0">
                <a:sym typeface="Wingdings" pitchFamily="2" charset="2"/>
              </a:rPr>
              <a:t>: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7F77A-7E5F-8240-9E0A-2AD7E1D11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3305"/>
            <a:ext cx="6005513" cy="5417507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The Univ. of Tokyo </a:t>
            </a:r>
          </a:p>
          <a:p>
            <a:pPr marL="0" indent="0">
              <a:buNone/>
            </a:pPr>
            <a:r>
              <a:rPr kumimoji="1" lang="en-US" altLang="zh-CN" dirty="0"/>
              <a:t>   Reputation: Several Nobel Prizes,    </a:t>
            </a:r>
          </a:p>
          <a:p>
            <a:pPr marL="0" indent="0">
              <a:buNone/>
            </a:pPr>
            <a:r>
              <a:rPr kumimoji="1" lang="en-US" altLang="zh-CN" dirty="0"/>
              <a:t>                      No.1 in Japan</a:t>
            </a:r>
          </a:p>
          <a:p>
            <a:pPr marL="0" indent="0">
              <a:buNone/>
            </a:pPr>
            <a:r>
              <a:rPr kumimoji="1" lang="en-US" altLang="zh-CN" dirty="0"/>
              <a:t>   wide range of course selection</a:t>
            </a:r>
          </a:p>
          <a:p>
            <a:pPr marL="0" indent="0">
              <a:buNone/>
            </a:pPr>
            <a:r>
              <a:rPr kumimoji="1" lang="en-US" altLang="zh-CN" dirty="0"/>
              <a:t>   rich work opportunities</a:t>
            </a:r>
          </a:p>
          <a:p>
            <a:r>
              <a:rPr kumimoji="1" lang="en-US" altLang="zh-CN" dirty="0"/>
              <a:t>Cost 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</a:p>
          <a:p>
            <a:pPr marL="0" indent="0">
              <a:buNone/>
            </a:pPr>
            <a:r>
              <a:rPr kumimoji="1" lang="en-US" altLang="zh-CN" dirty="0"/>
              <a:t>       </a:t>
            </a:r>
          </a:p>
          <a:p>
            <a:pPr marL="0" indent="0">
              <a:buNone/>
            </a:pPr>
            <a:r>
              <a:rPr kumimoji="1" lang="en-US" altLang="zh-CN" dirty="0"/>
              <a:t>   </a:t>
            </a:r>
          </a:p>
          <a:p>
            <a:pPr marL="0" indent="0">
              <a:buNone/>
            </a:pPr>
            <a:r>
              <a:rPr kumimoji="1" lang="en-US" altLang="zh-CN" dirty="0"/>
              <a:t>   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1BDA42-8C03-864A-A662-D9CA79214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961" y="4042733"/>
            <a:ext cx="5077039" cy="2700337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39DA1724-ACC7-844D-89CF-6018E2187AE5}"/>
              </a:ext>
            </a:extLst>
          </p:cNvPr>
          <p:cNvSpPr txBox="1">
            <a:spLocks/>
          </p:cNvSpPr>
          <p:nvPr/>
        </p:nvSpPr>
        <p:spPr>
          <a:xfrm>
            <a:off x="6457354" y="2851621"/>
            <a:ext cx="6005513" cy="541750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Multiple Scholarships</a:t>
            </a:r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en-US" altLang="zh-CN" dirty="0"/>
              <a:t>MEXT Scholarship:</a:t>
            </a:r>
          </a:p>
          <a:p>
            <a:pPr marL="0" indent="0">
              <a:buNone/>
            </a:pPr>
            <a:r>
              <a:rPr kumimoji="1" lang="en-US" altLang="zh-CN" dirty="0"/>
              <a:t>  Airplane tickets </a:t>
            </a:r>
          </a:p>
          <a:p>
            <a:pPr marL="0" indent="0">
              <a:buNone/>
            </a:pPr>
            <a:r>
              <a:rPr lang="en" altLang="zh-CN" dirty="0"/>
              <a:t>  Exempt from </a:t>
            </a:r>
            <a:r>
              <a:rPr kumimoji="1" lang="en-US" altLang="zh-CN" dirty="0" err="1"/>
              <a:t>Tuituion</a:t>
            </a:r>
            <a:r>
              <a:rPr kumimoji="1" lang="en-US" altLang="zh-CN" dirty="0"/>
              <a:t>, Entrance Fee, exam Fees </a:t>
            </a:r>
          </a:p>
          <a:p>
            <a:pPr marL="0" indent="0">
              <a:buNone/>
            </a:pPr>
            <a:r>
              <a:rPr kumimoji="1" lang="en-US" altLang="zh-CN" dirty="0"/>
              <a:t>  </a:t>
            </a:r>
            <a:r>
              <a:rPr lang="en" altLang="zh-CN" dirty="0"/>
              <a:t>Basic Monthly Stipend</a:t>
            </a:r>
          </a:p>
          <a:p>
            <a:pPr marL="0" indent="0">
              <a:buNone/>
            </a:pPr>
            <a:r>
              <a:rPr kumimoji="1" lang="en-US" altLang="zh-CN" dirty="0"/>
              <a:t>  Dormitory </a:t>
            </a:r>
            <a:r>
              <a:rPr lang="en" altLang="zh-CN" dirty="0"/>
              <a:t>privilege</a:t>
            </a:r>
            <a:endParaRPr lang="en" altLang="zh-CN" b="1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dirty="0"/>
              <a:t>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zh-CN" dirty="0"/>
              <a:t>       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B374AAB-6095-D449-8A55-5E2056E58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674" y="3135788"/>
            <a:ext cx="5644326" cy="15259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B3474FA-64BE-684D-AE21-C7BF8C6905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06" t="21006" r="9354"/>
          <a:stretch/>
        </p:blipFill>
        <p:spPr>
          <a:xfrm>
            <a:off x="6547818" y="821292"/>
            <a:ext cx="5077039" cy="200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46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7D034F2-4A5F-4A4D-A590-D4DEC00E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zh-CN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Research topic of my supervisor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图片包含 屏幕截图&#10;&#10;描述已自动生成">
            <a:extLst>
              <a:ext uri="{FF2B5EF4-FFF2-40B4-BE49-F238E27FC236}">
                <a16:creationId xmlns:a16="http://schemas.microsoft.com/office/drawing/2014/main" id="{027225C0-1C96-214D-9634-6EEA33FA4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263" y="492573"/>
            <a:ext cx="4160663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9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0D6F506-87E3-A047-A8BE-C5929A86B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43" y="1"/>
            <a:ext cx="9155288" cy="6866466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075C78F7-27CF-4B4B-808B-C394F592E05E}"/>
              </a:ext>
            </a:extLst>
          </p:cNvPr>
          <p:cNvSpPr/>
          <p:nvPr/>
        </p:nvSpPr>
        <p:spPr>
          <a:xfrm>
            <a:off x="9289143" y="5588000"/>
            <a:ext cx="217714" cy="275771"/>
          </a:xfrm>
          <a:prstGeom prst="ellipse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873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C016F2-F64E-A645-A279-E4781D4B0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546" y="0"/>
            <a:ext cx="9140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70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482</Words>
  <Application>Microsoft Macintosh PowerPoint</Application>
  <PresentationFormat>宽屏</PresentationFormat>
  <Paragraphs>155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等线</vt:lpstr>
      <vt:lpstr>等线 Light</vt:lpstr>
      <vt:lpstr>Arial</vt:lpstr>
      <vt:lpstr>Calibri</vt:lpstr>
      <vt:lpstr>Office 主题​​</vt:lpstr>
      <vt:lpstr>申请经验分享</vt:lpstr>
      <vt:lpstr>Background</vt:lpstr>
      <vt:lpstr>Application Results </vt:lpstr>
      <vt:lpstr>University Major Rank？ Overall Rank？</vt:lpstr>
      <vt:lpstr>Selection </vt:lpstr>
      <vt:lpstr>Final Decision:</vt:lpstr>
      <vt:lpstr>Research topic of my supervisor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My CV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PS&amp;SOP</vt:lpstr>
      <vt:lpstr>PowerPoint 演示文稿</vt:lpstr>
      <vt:lpstr>Thank you!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申请经验分享</dc:title>
  <dc:creator>Office</dc:creator>
  <cp:lastModifiedBy>Office</cp:lastModifiedBy>
  <cp:revision>5</cp:revision>
  <dcterms:created xsi:type="dcterms:W3CDTF">2019-05-20T08:57:23Z</dcterms:created>
  <dcterms:modified xsi:type="dcterms:W3CDTF">2019-05-29T14:00:24Z</dcterms:modified>
</cp:coreProperties>
</file>